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3"/>
    <p:sldId id="257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5" r:id="rId12"/>
    <p:sldId id="286" r:id="rId13"/>
    <p:sldId id="284" r:id="rId14"/>
    <p:sldId id="275" r:id="rId15"/>
  </p:sldIdLst>
  <p:sldSz cx="9144000" cy="5143500" type="screen16x9"/>
  <p:notesSz cx="6858000" cy="9144000"/>
  <p:custDataLst>
    <p:tags r:id="rId2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9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3D5"/>
    <a:srgbClr val="2E3032"/>
    <a:srgbClr val="FCD6C1"/>
    <a:srgbClr val="EDEEE9"/>
    <a:srgbClr val="F9AB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265" autoAdjust="0"/>
    <p:restoredTop sz="94660"/>
  </p:normalViewPr>
  <p:slideViewPr>
    <p:cSldViewPr snapToGrid="0" showGuides="1">
      <p:cViewPr>
        <p:scale>
          <a:sx n="107" d="100"/>
          <a:sy n="107" d="100"/>
        </p:scale>
        <p:origin x="173" y="470"/>
      </p:cViewPr>
      <p:guideLst>
        <p:guide orient="horz" pos="159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49372E-6FE6-442E-9CC4-0C2B48B537A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78727-3F8D-4443-A339-1BF11234078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60A66-BF7E-413C-84E6-448F0439E76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9657D-319D-4FD3-89AD-D2930A2B6C6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xiongmao"/>
          <p:cNvSpPr/>
          <p:nvPr/>
        </p:nvSpPr>
        <p:spPr>
          <a:xfrm>
            <a:off x="2741509" y="1658934"/>
            <a:ext cx="3644153" cy="1882588"/>
          </a:xfrm>
          <a:prstGeom prst="rect">
            <a:avLst/>
          </a:prstGeom>
          <a:solidFill>
            <a:srgbClr val="FCD6C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67573" y="1925643"/>
            <a:ext cx="54088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2E3032"/>
                </a:solidFill>
                <a:latin typeface="+mj-lt"/>
              </a:rPr>
              <a:t>CS3317 project</a:t>
            </a:r>
            <a:endParaRPr lang="zh-CN" altLang="en-US" sz="5400" dirty="0">
              <a:solidFill>
                <a:srgbClr val="2E3032"/>
              </a:solidFill>
              <a:latin typeface="+mj-lt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871063" y="2902761"/>
            <a:ext cx="1385047" cy="0"/>
          </a:xfrm>
          <a:prstGeom prst="line">
            <a:avLst/>
          </a:prstGeom>
          <a:ln w="28575">
            <a:solidFill>
              <a:srgbClr val="2E30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1826898" y="3029074"/>
            <a:ext cx="5449528" cy="915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050" dirty="0">
                <a:solidFill>
                  <a:srgbClr val="2E3032"/>
                </a:solidFill>
              </a:rPr>
              <a:t>Group member:</a:t>
            </a:r>
            <a:endParaRPr lang="en-US" altLang="zh-CN" sz="1050" dirty="0">
              <a:solidFill>
                <a:srgbClr val="2E3032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rgbClr val="2E3032"/>
                </a:solidFill>
              </a:rPr>
              <a:t>吴敏 </a:t>
            </a:r>
            <a:r>
              <a:rPr lang="en-US" altLang="zh-CN" sz="1050" dirty="0">
                <a:solidFill>
                  <a:srgbClr val="2E3032"/>
                </a:solidFill>
              </a:rPr>
              <a:t>517070910019 </a:t>
            </a:r>
            <a:endParaRPr lang="en-US" altLang="zh-CN" sz="1050" dirty="0">
              <a:solidFill>
                <a:srgbClr val="2E3032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rgbClr val="2E3032"/>
                </a:solidFill>
              </a:rPr>
              <a:t>苏畅 </a:t>
            </a:r>
            <a:r>
              <a:rPr lang="en-US" altLang="zh-CN" sz="1050" dirty="0">
                <a:solidFill>
                  <a:srgbClr val="2E3032"/>
                </a:solidFill>
              </a:rPr>
              <a:t>520021910062</a:t>
            </a:r>
            <a:endParaRPr lang="en-US" altLang="zh-CN" sz="1050" dirty="0">
              <a:solidFill>
                <a:srgbClr val="2E3032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zh-CN" altLang="en-US" sz="1050" dirty="0">
                <a:solidFill>
                  <a:srgbClr val="2E3032"/>
                </a:solidFill>
              </a:rPr>
              <a:t>宋依雯  </a:t>
            </a:r>
            <a:r>
              <a:rPr lang="en-US" altLang="zh-CN" sz="1050" dirty="0">
                <a:solidFill>
                  <a:srgbClr val="2E3032"/>
                </a:solidFill>
              </a:rPr>
              <a:t>519370910181</a:t>
            </a:r>
            <a:endParaRPr lang="en-US" altLang="zh-CN" sz="1050" dirty="0">
              <a:solidFill>
                <a:srgbClr val="2E303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04. Performance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16" name="Content Placeholder 2"/>
          <p:cNvSpPr txBox="1"/>
          <p:nvPr/>
        </p:nvSpPr>
        <p:spPr>
          <a:xfrm>
            <a:off x="3999660" y="2629648"/>
            <a:ext cx="1144680" cy="341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dirty="0"/>
              <a:t>4.3 bandit</a:t>
            </a:r>
            <a:endParaRPr lang="en-US" altLang="zh-CN" sz="1600" dirty="0"/>
          </a:p>
          <a:p>
            <a:pPr marL="0" indent="0">
              <a:buNone/>
            </a:pPr>
            <a:endParaRPr lang="en-US" altLang="zh-CN" sz="2400" dirty="0"/>
          </a:p>
        </p:txBody>
      </p:sp>
      <p:pic>
        <p:nvPicPr>
          <p:cNvPr id="17" name="Picture 16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57" y="725117"/>
            <a:ext cx="3196800" cy="1922400"/>
          </a:xfrm>
          <a:prstGeom prst="rect">
            <a:avLst/>
          </a:prstGeom>
        </p:spPr>
      </p:pic>
      <p:sp>
        <p:nvSpPr>
          <p:cNvPr id="18" name="Content Placeholder 2"/>
          <p:cNvSpPr txBox="1"/>
          <p:nvPr/>
        </p:nvSpPr>
        <p:spPr>
          <a:xfrm>
            <a:off x="3704034" y="4836688"/>
            <a:ext cx="1735932" cy="449975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600" dirty="0"/>
              <a:t>4.4 Preprocessing</a:t>
            </a:r>
            <a:endParaRPr lang="en-US" altLang="zh-CN" sz="2600" dirty="0"/>
          </a:p>
          <a:p>
            <a:pPr marL="0" indent="0">
              <a:buNone/>
            </a:pPr>
            <a:endParaRPr lang="en-US" altLang="zh-CN" sz="2400" dirty="0"/>
          </a:p>
        </p:txBody>
      </p:sp>
      <p:pic>
        <p:nvPicPr>
          <p:cNvPr id="20" name="Picture 1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257" y="2924819"/>
            <a:ext cx="3196800" cy="1922400"/>
          </a:xfrm>
          <a:prstGeom prst="rect">
            <a:avLst/>
          </a:prstGeom>
        </p:spPr>
      </p:pic>
      <p:graphicFrame>
        <p:nvGraphicFramePr>
          <p:cNvPr id="3" name="Table 4"/>
          <p:cNvGraphicFramePr>
            <a:graphicFrameLocks noGrp="1"/>
          </p:cNvGraphicFramePr>
          <p:nvPr/>
        </p:nvGraphicFramePr>
        <p:xfrm>
          <a:off x="4737276" y="719345"/>
          <a:ext cx="2980944" cy="1928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3648"/>
                <a:gridCol w="993648"/>
                <a:gridCol w="993648"/>
              </a:tblGrid>
              <a:tr h="497148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using MLR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heuristic = RSR 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with UCB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test7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54.43s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16.52s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test9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≥200s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24.36s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test10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≥200s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64.22s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4737276" y="2924819"/>
          <a:ext cx="2980944" cy="192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7724"/>
                <a:gridCol w="1035844"/>
                <a:gridCol w="967376"/>
              </a:tblGrid>
              <a:tr h="4806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ea typeface="等线" panose="02010600030101010101" pitchFamily="2" charset="-122"/>
                        </a:rPr>
                        <a:t>bmc-1</a:t>
                      </a:r>
                      <a:endParaRPr lang="en-US" sz="1350" b="0" i="0" u="none" strike="noStrike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ea typeface="等线" panose="02010600030101010101" pitchFamily="2" charset="-122"/>
                        </a:rPr>
                        <a:t>without llighter-NiVER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ea typeface="等线" panose="02010600030101010101" pitchFamily="2" charset="-122"/>
                        </a:rPr>
                        <a:t>with lighter-NiVER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</a:tr>
              <a:tr h="4806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VSIDS+MLR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57.5</a:t>
                      </a:r>
                      <a:endParaRPr lang="en-US" altLang="zh-CN" sz="135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14.53</a:t>
                      </a:r>
                      <a:endParaRPr lang="en-US" altLang="zh-CN" sz="135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</a:tr>
              <a:tr h="4806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LRB+MLR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33.15</a:t>
                      </a:r>
                      <a:endParaRPr lang="en-US" altLang="zh-CN" sz="135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22.21</a:t>
                      </a:r>
                      <a:endParaRPr lang="en-US" altLang="zh-CN" sz="135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</a:tr>
              <a:tr h="4806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CHB+MLR</a:t>
                      </a:r>
                      <a:endParaRPr lang="en-US" sz="135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59.2</a:t>
                      </a:r>
                      <a:endParaRPr lang="en-US" altLang="zh-CN" sz="135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35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ea typeface="等线" panose="02010600030101010101" pitchFamily="2" charset="-122"/>
                        </a:rPr>
                        <a:t>18.76</a:t>
                      </a:r>
                      <a:endParaRPr lang="en-US" altLang="zh-CN" sz="1350" b="0" i="0" u="none" strike="noStrike" dirty="0">
                        <a:solidFill>
                          <a:srgbClr val="000000"/>
                        </a:solidFill>
                        <a:effectLst/>
                        <a:latin typeface="Calibri Light" panose="020F03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4579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04. Performance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05" y="1254198"/>
            <a:ext cx="3551513" cy="2939183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62684" y="865459"/>
            <a:ext cx="2702022" cy="388739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More data</a:t>
            </a:r>
            <a:r>
              <a:rPr lang="en-US" altLang="zh-CN" sz="24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…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8807" y="725117"/>
            <a:ext cx="3875380" cy="162937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711" y="2510558"/>
            <a:ext cx="3879572" cy="220741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28664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Future work…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62709" y="1182886"/>
            <a:ext cx="7886700" cy="3263504"/>
          </a:xfrm>
        </p:spPr>
        <p:txBody>
          <a:bodyPr/>
          <a:lstStyle/>
          <a:p>
            <a:r>
              <a:rPr lang="en-US" altLang="zh-CN" sz="2400" dirty="0"/>
              <a:t>More bandit algorithms</a:t>
            </a:r>
            <a:endParaRPr lang="en-US" altLang="zh-CN" sz="2400" dirty="0"/>
          </a:p>
          <a:p>
            <a:pPr lvl="1"/>
            <a:r>
              <a:rPr lang="en-US" altLang="zh-CN" sz="2000" dirty="0" err="1"/>
              <a:t>Eg.</a:t>
            </a:r>
            <a:r>
              <a:rPr lang="en-US" altLang="zh-CN" sz="2000" dirty="0"/>
              <a:t> EXP3</a:t>
            </a:r>
            <a:endParaRPr lang="en-US" altLang="zh-CN" sz="2000" dirty="0"/>
          </a:p>
          <a:p>
            <a:r>
              <a:rPr lang="en-US" altLang="zh-CN" sz="2400" dirty="0"/>
              <a:t>other preprocessing techniques</a:t>
            </a:r>
            <a:endParaRPr lang="en-US" altLang="zh-CN" sz="2400" dirty="0"/>
          </a:p>
          <a:p>
            <a:pPr lvl="1"/>
            <a:r>
              <a:rPr lang="en-US" altLang="zh-CN" sz="2000" dirty="0" err="1"/>
              <a:t>Eg.</a:t>
            </a:r>
            <a:r>
              <a:rPr lang="en-US" altLang="zh-CN" sz="2000" dirty="0"/>
              <a:t> subsumption</a:t>
            </a:r>
            <a:endParaRPr lang="en-US" altLang="zh-CN" sz="2000" dirty="0"/>
          </a:p>
          <a:p>
            <a:r>
              <a:rPr lang="en-US" altLang="zh-CN" sz="2400" dirty="0"/>
              <a:t>parallel techniques in python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E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2741509" y="1658934"/>
            <a:ext cx="3644153" cy="1882588"/>
          </a:xfrm>
          <a:prstGeom prst="rect">
            <a:avLst/>
          </a:prstGeom>
          <a:solidFill>
            <a:srgbClr val="FCD6C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微软雅黑 Light" panose="020B0502040204020203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780187" y="2110085"/>
            <a:ext cx="36054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400" b="0" i="0" u="none" strike="noStrike" kern="1200" cap="none" spc="0" normalizeH="0" baseline="0" noProof="0" dirty="0">
                <a:ln>
                  <a:noFill/>
                </a:ln>
                <a:solidFill>
                  <a:srgbClr val="2E3032"/>
                </a:solidFill>
                <a:effectLst/>
                <a:uLnTx/>
                <a:uFillTx/>
                <a:latin typeface="华文细黑" panose="02010600040101010101" charset="-122"/>
                <a:ea typeface="微软雅黑 Light" panose="020B0502040204020203" charset="-122"/>
                <a:cs typeface="+mn-cs"/>
              </a:rPr>
              <a:t>T</a:t>
            </a:r>
            <a:r>
              <a:rPr lang="en-US" altLang="zh-CN" sz="5400" dirty="0">
                <a:solidFill>
                  <a:srgbClr val="2E3032"/>
                </a:solidFill>
                <a:latin typeface="华文细黑" panose="02010600040101010101" charset="-122"/>
                <a:ea typeface="微软雅黑 Light" panose="020B0502040204020203" charset="-122"/>
              </a:rPr>
              <a:t>hank You</a:t>
            </a:r>
            <a:endParaRPr kumimoji="0" lang="zh-CN" altLang="en-US" sz="5400" b="0" i="0" u="none" strike="noStrike" kern="1200" cap="none" spc="0" normalizeH="0" baseline="0" noProof="0" dirty="0">
              <a:ln>
                <a:noFill/>
              </a:ln>
              <a:solidFill>
                <a:srgbClr val="2E3032"/>
              </a:solidFill>
              <a:effectLst/>
              <a:uLnTx/>
              <a:uFillTx/>
              <a:latin typeface="华文细黑" panose="02010600040101010101" charset="-122"/>
              <a:ea typeface="微软雅黑 Light" panose="020B0502040204020203" charset="-122"/>
              <a:cs typeface="+mn-cs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871061" y="3006601"/>
            <a:ext cx="1385047" cy="0"/>
          </a:xfrm>
          <a:prstGeom prst="line">
            <a:avLst/>
          </a:prstGeom>
          <a:ln w="28575">
            <a:solidFill>
              <a:srgbClr val="2E30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716674" y="966161"/>
            <a:ext cx="7693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374151"/>
                </a:solidFill>
                <a:effectLst/>
                <a:latin typeface="Söhne"/>
              </a:rPr>
              <a:t>GitHub repository URL: https://github.com/qiemanqieman/advanced-sat-solver</a:t>
            </a:r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0396" y="0"/>
            <a:ext cx="2366682" cy="5143500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360916" y="785788"/>
            <a:ext cx="23246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>
                <a:solidFill>
                  <a:srgbClr val="2E3032"/>
                </a:solidFill>
                <a:latin typeface="+mj-lt"/>
              </a:rPr>
              <a:t>Outline</a:t>
            </a:r>
            <a:endParaRPr lang="zh-CN" altLang="en-US" sz="4800" dirty="0">
              <a:solidFill>
                <a:srgbClr val="2E3032"/>
              </a:solidFill>
              <a:latin typeface="+mj-lt"/>
            </a:endParaRPr>
          </a:p>
        </p:txBody>
      </p:sp>
      <p:sp>
        <p:nvSpPr>
          <p:cNvPr id="29" name="矩形 28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747078" y="322460"/>
            <a:ext cx="472597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01.</a:t>
            </a:r>
            <a:r>
              <a:rPr lang="zh-CN" altLang="en-US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</a:t>
            </a:r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Fundamental</a:t>
            </a:r>
            <a:r>
              <a:rPr lang="zh-CN" altLang="en-US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</a:t>
            </a:r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changes</a:t>
            </a:r>
            <a:endParaRPr lang="zh-CN" altLang="en-US" sz="28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0" name="矩形 29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766558" y="1616785"/>
            <a:ext cx="18453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03. Demo</a:t>
            </a:r>
            <a:endParaRPr lang="zh-CN" altLang="en-US" sz="28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1" name="矩形 30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747078" y="995254"/>
            <a:ext cx="31518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02. Requirements</a:t>
            </a:r>
            <a:endParaRPr lang="zh-CN" altLang="en-US" sz="28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32" name="矩形 31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766558" y="2238316"/>
            <a:ext cx="304923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04. Performance</a:t>
            </a:r>
            <a:endParaRPr lang="zh-CN" altLang="en-US" sz="28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830729" y="1545913"/>
            <a:ext cx="1385047" cy="0"/>
          </a:xfrm>
          <a:prstGeom prst="line">
            <a:avLst/>
          </a:prstGeom>
          <a:ln w="28575">
            <a:solidFill>
              <a:srgbClr val="2E30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694" y="845680"/>
            <a:ext cx="2335685" cy="39918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53687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01.</a:t>
            </a:r>
            <a:r>
              <a:rPr lang="zh-CN" altLang="en-US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</a:t>
            </a:r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Fundamental</a:t>
            </a:r>
            <a:r>
              <a:rPr lang="zh-CN" altLang="en-US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 </a:t>
            </a:r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changes</a:t>
            </a:r>
            <a:endParaRPr lang="en-US" altLang="zh-CN" sz="3200" dirty="0">
              <a:solidFill>
                <a:srgbClr val="2E3032"/>
              </a:solidFill>
              <a:latin typeface="+mj-lt"/>
            </a:endParaRPr>
          </a:p>
        </p:txBody>
      </p:sp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720119" y="939998"/>
            <a:ext cx="7886700" cy="3263504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Data structure</a:t>
            </a:r>
            <a:endParaRPr lang="en-US" altLang="zh-CN" sz="2400" dirty="0"/>
          </a:p>
          <a:p>
            <a:pPr lvl="1"/>
            <a:r>
              <a:rPr lang="en-US" altLang="zh-CN" sz="2000" i="1" dirty="0"/>
              <a:t>class </a:t>
            </a:r>
            <a:r>
              <a:rPr lang="en-US" altLang="zh-CN" sz="2000" i="1" dirty="0" err="1"/>
              <a:t>AssignInfo</a:t>
            </a:r>
            <a:endParaRPr lang="en-US" altLang="zh-CN" sz="2000" i="1" dirty="0"/>
          </a:p>
          <a:p>
            <a:pPr lvl="1"/>
            <a:r>
              <a:rPr lang="en-US" altLang="zh-CN" sz="2000" dirty="0"/>
              <a:t>Reduce the complexity of the major operations from </a:t>
            </a:r>
            <a:r>
              <a:rPr lang="pt-BR" altLang="zh-CN" sz="2000" dirty="0"/>
              <a:t>O(N) to O(logN)</a:t>
            </a:r>
            <a:endParaRPr lang="en-US" altLang="zh-CN" sz="2000" dirty="0"/>
          </a:p>
          <a:p>
            <a:r>
              <a:rPr lang="en-US" altLang="zh-CN" sz="2400" dirty="0"/>
              <a:t>Modules</a:t>
            </a:r>
            <a:endParaRPr lang="en-US" altLang="zh-CN" sz="2400" dirty="0"/>
          </a:p>
          <a:p>
            <a:pPr lvl="1"/>
            <a:r>
              <a:rPr lang="en-US" altLang="zh-CN" sz="2000" dirty="0"/>
              <a:t>improve the program's structure and clarity</a:t>
            </a:r>
            <a:endParaRPr lang="en-US" altLang="zh-CN" sz="2000" dirty="0"/>
          </a:p>
          <a:p>
            <a:pPr lvl="1"/>
            <a:r>
              <a:rPr lang="en-US" altLang="zh-CN" sz="2000" dirty="0"/>
              <a:t>facilitate workload division and collaboration</a:t>
            </a:r>
            <a:endParaRPr lang="en-US" altLang="zh-CN" sz="2000" dirty="0"/>
          </a:p>
          <a:p>
            <a:pPr lvl="1"/>
            <a:r>
              <a:rPr lang="en-US" altLang="zh-CN" sz="2000" i="1" dirty="0"/>
              <a:t>heuristic, restart, bandit and preprocess</a:t>
            </a:r>
            <a:endParaRPr lang="zh-CN" altLang="en-US" sz="2000" i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02. Requirements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800" dirty="0"/>
              <a:t>2.1  Better branching heuristics</a:t>
            </a:r>
            <a:endParaRPr lang="en-US" altLang="zh-CN" sz="2400" dirty="0"/>
          </a:p>
          <a:p>
            <a:r>
              <a:rPr lang="en-US" altLang="zh-CN" sz="2400" i="1" dirty="0"/>
              <a:t>class Heuristic</a:t>
            </a:r>
            <a:endParaRPr lang="en-US" altLang="zh-CN" sz="2400" i="1" dirty="0"/>
          </a:p>
          <a:p>
            <a:pPr lvl="1"/>
            <a:r>
              <a:rPr lang="en-US" altLang="zh-CN" sz="2000" dirty="0"/>
              <a:t>VSIDS-based	</a:t>
            </a:r>
            <a:r>
              <a:rPr lang="en-US" altLang="zh-CN" sz="2000" i="1" dirty="0"/>
              <a:t>- VSIDS</a:t>
            </a:r>
            <a:endParaRPr lang="en-US" altLang="zh-CN" sz="2000" i="1" dirty="0"/>
          </a:p>
          <a:p>
            <a:pPr lvl="1"/>
            <a:r>
              <a:rPr lang="en-US" altLang="zh-CN" sz="2000" dirty="0"/>
              <a:t>LRB-based	</a:t>
            </a:r>
            <a:r>
              <a:rPr lang="en-US" altLang="zh-CN" sz="2000" i="1" dirty="0"/>
              <a:t>- ERWA, RSR and LRB</a:t>
            </a:r>
            <a:endParaRPr lang="en-US" altLang="zh-CN" sz="2000" i="1" dirty="0"/>
          </a:p>
          <a:p>
            <a:pPr lvl="1"/>
            <a:r>
              <a:rPr lang="en-US" altLang="zh-CN" sz="2000" dirty="0"/>
              <a:t>CHB-based	</a:t>
            </a:r>
            <a:r>
              <a:rPr lang="en-US" altLang="zh-CN" sz="2000" i="1" dirty="0"/>
              <a:t>- CHB</a:t>
            </a:r>
            <a:endParaRPr lang="zh-CN" altLang="en-US" sz="2000" i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02. Requirements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/>
              <a:t>2.2  Restarting</a:t>
            </a:r>
            <a:endParaRPr lang="en-US" altLang="zh-CN" sz="2400" dirty="0"/>
          </a:p>
          <a:p>
            <a:r>
              <a:rPr lang="en-US" altLang="zh-CN" sz="2400" dirty="0"/>
              <a:t>MLR (machine learning-based restart)</a:t>
            </a:r>
            <a:endParaRPr lang="en-US" altLang="zh-CN" sz="2400" dirty="0"/>
          </a:p>
          <a:p>
            <a:pPr lvl="1"/>
            <a:r>
              <a:rPr lang="en-US" altLang="zh-CN" sz="2000" dirty="0"/>
              <a:t>decide whether to restart </a:t>
            </a:r>
            <a:endParaRPr lang="en-US" altLang="zh-CN" sz="2000" dirty="0"/>
          </a:p>
          <a:p>
            <a:r>
              <a:rPr lang="en-US" altLang="zh-CN" sz="2400" dirty="0"/>
              <a:t>UCB </a:t>
            </a:r>
            <a:endParaRPr lang="en-US" altLang="zh-CN" sz="2400" dirty="0"/>
          </a:p>
          <a:p>
            <a:pPr lvl="1"/>
            <a:r>
              <a:rPr lang="en-US" altLang="zh-CN" sz="2000" dirty="0"/>
              <a:t>applied after a restart</a:t>
            </a:r>
            <a:endParaRPr lang="en-US" altLang="zh-CN" sz="2000" dirty="0"/>
          </a:p>
          <a:p>
            <a:pPr lvl="1"/>
            <a:r>
              <a:rPr lang="en-US" altLang="zh-CN" sz="2000" dirty="0"/>
              <a:t>decide which heuristic to choose</a:t>
            </a:r>
            <a:endParaRPr lang="en-US" altLang="zh-CN" sz="2000" dirty="0"/>
          </a:p>
          <a:p>
            <a:pPr lvl="1"/>
            <a:endParaRPr lang="en-US" altLang="zh-C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02. Requirements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/>
              <a:t>2.3  Preprocessing techniques</a:t>
            </a:r>
            <a:endParaRPr lang="en-US" altLang="zh-CN" sz="2400" dirty="0"/>
          </a:p>
          <a:p>
            <a:r>
              <a:rPr lang="en-US" altLang="zh-CN" sz="2400" dirty="0" err="1"/>
              <a:t>NiVER</a:t>
            </a:r>
            <a:r>
              <a:rPr lang="en-US" altLang="zh-CN" sz="2400" dirty="0"/>
              <a:t> (non-increasing variable elimination resolution)</a:t>
            </a:r>
            <a:endParaRPr lang="en-US" altLang="zh-CN" sz="2400" dirty="0"/>
          </a:p>
          <a:p>
            <a:pPr lvl="1"/>
            <a:r>
              <a:rPr lang="en-US" altLang="zh-CN" sz="2000" dirty="0"/>
              <a:t>check whether a variable can be removed</a:t>
            </a:r>
            <a:endParaRPr lang="en-US" altLang="zh-CN" sz="2000" dirty="0"/>
          </a:p>
          <a:p>
            <a:r>
              <a:rPr lang="en-US" altLang="zh-CN" sz="2400" dirty="0"/>
              <a:t>A lighter </a:t>
            </a:r>
            <a:r>
              <a:rPr lang="en-US" altLang="zh-CN" sz="2400" dirty="0" err="1"/>
              <a:t>NiVER</a:t>
            </a:r>
            <a:endParaRPr lang="en-US" altLang="zh-CN" sz="2400" dirty="0"/>
          </a:p>
          <a:p>
            <a:pPr lvl="1"/>
            <a:r>
              <a:rPr lang="en-US" altLang="zh-CN" sz="2000" dirty="0"/>
              <a:t>produce fast preprocessing</a:t>
            </a:r>
            <a:endParaRPr lang="en-US" altLang="zh-CN" sz="2000" dirty="0"/>
          </a:p>
          <a:p>
            <a:r>
              <a:rPr lang="en-US" altLang="zh-CN" sz="2400" dirty="0"/>
              <a:t>Pure literal elimination</a:t>
            </a:r>
            <a:endParaRPr lang="en-US" altLang="zh-CN" sz="2400" dirty="0"/>
          </a:p>
          <a:p>
            <a:pPr lvl="1"/>
            <a:r>
              <a:rPr lang="en-US" altLang="zh-CN" sz="2000" dirty="0"/>
              <a:t>remove all clauses that contain a pure literal</a:t>
            </a:r>
            <a:endParaRPr lang="en-US" altLang="zh-CN" sz="2000" dirty="0"/>
          </a:p>
          <a:p>
            <a:pPr lvl="1"/>
            <a:endParaRPr lang="en-US" altLang="zh-CN" sz="2100" dirty="0"/>
          </a:p>
          <a:p>
            <a:pPr lvl="1"/>
            <a:endParaRPr lang="en-US" altLang="zh-CN" sz="21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2081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03. Demo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/>
              <a:t>3.1 auxiliary testing tools</a:t>
            </a:r>
            <a:endParaRPr lang="en-US" altLang="zh-CN" sz="2800" dirty="0"/>
          </a:p>
          <a:p>
            <a:r>
              <a:rPr lang="en-US" altLang="zh-CN" sz="2400" dirty="0"/>
              <a:t>GUI</a:t>
            </a:r>
            <a:endParaRPr lang="en-US" altLang="zh-CN" sz="2400" dirty="0"/>
          </a:p>
          <a:p>
            <a:r>
              <a:rPr lang="en-US" altLang="zh-CN" sz="2400" dirty="0"/>
              <a:t>Test script</a:t>
            </a:r>
            <a:endParaRPr lang="en-US" altLang="zh-CN" sz="2400" dirty="0"/>
          </a:p>
          <a:p>
            <a:pPr lvl="1"/>
            <a:endParaRPr lang="en-US" altLang="zh-CN" sz="2100" dirty="0"/>
          </a:p>
          <a:p>
            <a:pPr lvl="1"/>
            <a:endParaRPr lang="en-US" altLang="zh-CN" sz="21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308291"/>
            <a:ext cx="3533052" cy="215177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20810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03. Demo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43565" y="865459"/>
            <a:ext cx="7886700" cy="3263504"/>
          </a:xfrm>
        </p:spPr>
        <p:txBody>
          <a:bodyPr/>
          <a:lstStyle/>
          <a:p>
            <a:pPr marL="342900" lvl="1" indent="0">
              <a:buNone/>
            </a:pPr>
            <a:endParaRPr lang="en-US" altLang="zh-CN" sz="2100" dirty="0"/>
          </a:p>
          <a:p>
            <a:pPr lvl="1"/>
            <a:endParaRPr lang="en-US" altLang="zh-CN" sz="21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lvl="1"/>
            <a:endParaRPr lang="en-US" altLang="zh-CN" sz="1600" dirty="0"/>
          </a:p>
        </p:txBody>
      </p:sp>
      <p:pic>
        <p:nvPicPr>
          <p:cNvPr id="10" name="Screen Recording 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743565" y="725117"/>
            <a:ext cx="6863955" cy="41929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113"/>
    </mc:Choice>
    <mc:Fallback>
      <p:transition spd="slow" advTm="32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97991" y="0"/>
            <a:ext cx="395133" cy="865461"/>
          </a:xfrm>
          <a:prstGeom prst="rect">
            <a:avLst/>
          </a:prstGeom>
          <a:solidFill>
            <a:srgbClr val="FCD6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93124" y="140342"/>
            <a:ext cx="35718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2E3032"/>
                </a:solidFill>
                <a:latin typeface="+mj-ea"/>
                <a:ea typeface="+mj-ea"/>
                <a:sym typeface="+mn-lt"/>
              </a:rPr>
              <a:t>04. Performance</a:t>
            </a:r>
            <a:endParaRPr lang="zh-CN" altLang="en-US" sz="3200" dirty="0">
              <a:solidFill>
                <a:srgbClr val="2E3032"/>
              </a:solidFill>
              <a:latin typeface="+mj-ea"/>
              <a:ea typeface="+mj-ea"/>
              <a:sym typeface="+mn-lt"/>
            </a:endParaRPr>
          </a:p>
        </p:txBody>
      </p:sp>
      <p:sp>
        <p:nvSpPr>
          <p:cNvPr id="2" name="Content Placeholder 2"/>
          <p:cNvSpPr txBox="1"/>
          <p:nvPr/>
        </p:nvSpPr>
        <p:spPr>
          <a:xfrm>
            <a:off x="3487554" y="2641519"/>
            <a:ext cx="2168892" cy="375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3400" dirty="0"/>
              <a:t>4.1 branching heuristics </a:t>
            </a:r>
            <a:endParaRPr lang="en-US" altLang="zh-CN" sz="3400" dirty="0"/>
          </a:p>
          <a:p>
            <a:pPr marL="0" indent="0">
              <a:buNone/>
            </a:pPr>
            <a:endParaRPr lang="en-US" altLang="zh-CN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142" y="710836"/>
            <a:ext cx="3196794" cy="1921532"/>
          </a:xfrm>
          <a:prstGeom prst="rect">
            <a:avLst/>
          </a:prstGeom>
        </p:spPr>
      </p:pic>
      <p:sp>
        <p:nvSpPr>
          <p:cNvPr id="14" name="Content Placeholder 2"/>
          <p:cNvSpPr txBox="1"/>
          <p:nvPr/>
        </p:nvSpPr>
        <p:spPr>
          <a:xfrm>
            <a:off x="3487554" y="4887159"/>
            <a:ext cx="1877568" cy="37585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6400" dirty="0"/>
              <a:t>4.2 restarting policy</a:t>
            </a:r>
            <a:endParaRPr lang="en-US" altLang="zh-CN" sz="6400" dirty="0"/>
          </a:p>
          <a:p>
            <a:pPr marL="0" indent="0">
              <a:buNone/>
            </a:pPr>
            <a:endParaRPr lang="en-US" altLang="zh-CN" sz="2400" dirty="0"/>
          </a:p>
        </p:txBody>
      </p:sp>
      <p:pic>
        <p:nvPicPr>
          <p:cNvPr id="15" name="Picture 1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126" y="2932626"/>
            <a:ext cx="3196800" cy="1922400"/>
          </a:xfrm>
          <a:prstGeom prst="rect">
            <a:avLst/>
          </a:prstGeom>
        </p:spPr>
      </p:pic>
      <p:graphicFrame>
        <p:nvGraphicFramePr>
          <p:cNvPr id="26" name="Table 26"/>
          <p:cNvGraphicFramePr>
            <a:graphicFrameLocks noGrp="1"/>
          </p:cNvGraphicFramePr>
          <p:nvPr/>
        </p:nvGraphicFramePr>
        <p:xfrm>
          <a:off x="4669536" y="710529"/>
          <a:ext cx="3023616" cy="19072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365"/>
                <a:gridCol w="1014503"/>
                <a:gridCol w="1153748"/>
              </a:tblGrid>
              <a:tr h="566999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Baseline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The best heuristic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419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bmc-1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1095.44s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4.45s(RSR)</a:t>
                      </a:r>
                      <a:endParaRPr lang="zh-CN" altLang="en-US" dirty="0"/>
                    </a:p>
                  </a:txBody>
                  <a:tcPr/>
                </a:tc>
              </a:tr>
              <a:tr h="41923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test1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≥30min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dirty="0"/>
                        <a:t>0.0040s(LRB)</a:t>
                      </a:r>
                      <a:endParaRPr lang="zh-CN" altLang="en-US" dirty="0"/>
                    </a:p>
                  </a:txBody>
                  <a:tcPr/>
                </a:tc>
              </a:tr>
              <a:tr h="47904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test10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≥30min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3.65s(CHB)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7" name="Table 28"/>
          <p:cNvGraphicFramePr>
            <a:graphicFrameLocks noGrp="1"/>
          </p:cNvGraphicFramePr>
          <p:nvPr/>
        </p:nvGraphicFramePr>
        <p:xfrm>
          <a:off x="4669536" y="2929740"/>
          <a:ext cx="3023616" cy="1928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7344"/>
                <a:gridCol w="1036320"/>
                <a:gridCol w="1139952"/>
              </a:tblGrid>
              <a:tr h="497148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heuristic = VSIDS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without MLR</a:t>
                      </a:r>
                      <a:endParaRPr lang="zh-CN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>
                          <a:solidFill>
                            <a:schemeClr val="tx1"/>
                          </a:solidFill>
                        </a:rPr>
                        <a:t>with MLR</a:t>
                      </a:r>
                      <a:endParaRPr lang="en-US" altLang="zh-CN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test3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7.06s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1.75s</a:t>
                      </a:r>
                      <a:endParaRPr lang="zh-CN" altLang="en-US" b="0" dirty="0"/>
                    </a:p>
                  </a:txBody>
                  <a:tcPr/>
                </a:tc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test5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116.07s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9.88s</a:t>
                      </a:r>
                      <a:endParaRPr lang="zh-CN" altLang="en-US" b="0" dirty="0"/>
                    </a:p>
                  </a:txBody>
                  <a:tcPr/>
                </a:tc>
              </a:tr>
              <a:tr h="475084"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test7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128.63s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16.06s</a:t>
                      </a:r>
                      <a:endParaRPr lang="zh-CN" altLang="en-US" b="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ags/tag1.xml><?xml version="1.0" encoding="utf-8"?>
<p:tagLst xmlns:p="http://schemas.openxmlformats.org/presentationml/2006/main">
  <p:tag name="KSO_WPP_MARK_KEY" val="738f9c42-0964-4584-8322-3c59d9cbab89"/>
</p:tagLst>
</file>

<file path=ppt/theme/theme1.xml><?xml version="1.0" encoding="utf-8"?>
<a:theme xmlns:a="http://schemas.openxmlformats.org/drawingml/2006/main" name="Office 主题​​">
  <a:themeElements>
    <a:clrScheme name="藕粉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CD6C1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954F72"/>
      </a:folHlink>
    </a:clrScheme>
    <a:fontScheme name="华文细黑">
      <a:majorFont>
        <a:latin typeface="华文细黑"/>
        <a:ea typeface="华文细黑"/>
        <a:cs typeface=""/>
      </a:majorFont>
      <a:minorFont>
        <a:latin typeface="Calibri Light"/>
        <a:ea typeface="微软雅黑 Light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1673</Words>
  <Application>WPS 演示</Application>
  <PresentationFormat>On-screen Show (16:9)</PresentationFormat>
  <Paragraphs>210</Paragraphs>
  <Slides>13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宋体</vt:lpstr>
      <vt:lpstr>Wingdings</vt:lpstr>
      <vt:lpstr>Calibri Light</vt:lpstr>
      <vt:lpstr>等线</vt:lpstr>
      <vt:lpstr>Calibri Light</vt:lpstr>
      <vt:lpstr>微软雅黑 Light</vt:lpstr>
      <vt:lpstr>华文细黑</vt:lpstr>
      <vt:lpstr>Söhne</vt:lpstr>
      <vt:lpstr>Segoe Print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kan</dc:creator>
  <dc:description>http://www.ypppt.com/</dc:description>
  <cp:lastModifiedBy>苏畅</cp:lastModifiedBy>
  <cp:revision>26</cp:revision>
  <dcterms:created xsi:type="dcterms:W3CDTF">2018-05-21T13:45:00Z</dcterms:created>
  <dcterms:modified xsi:type="dcterms:W3CDTF">2022-12-26T11:56:32Z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3FD20ED98F9E4BE2BC5BD4C4D1CBD192</vt:lpwstr>
  </property>
  <property fmtid="{D5CDD505-2E9C-101B-9397-08002B2CF9AE}" pid="3" name="KSOProductBuildVer">
    <vt:lpwstr>2052-11.1.0.12980</vt:lpwstr>
  </property>
</Properties>
</file>

<file path=docProps/thumbnail.jpeg>
</file>